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61" r:id="rId2"/>
    <p:sldId id="292" r:id="rId3"/>
    <p:sldId id="296" r:id="rId4"/>
    <p:sldId id="298" r:id="rId5"/>
    <p:sldId id="299" r:id="rId6"/>
    <p:sldId id="297" r:id="rId7"/>
    <p:sldId id="270" r:id="rId8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9F9F7"/>
    <a:srgbClr val="FFFF00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46" d="100"/>
          <a:sy n="146" d="100"/>
        </p:scale>
        <p:origin x="-96" y="-3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90380FE-C6DA-45FE-92EF-63FEE2F924CA}" type="datetime1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350719EA-47B2-472F-B00E-706B0FB44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710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42263E4-9BF9-4B7B-9D7F-F72DE15A5AB6}" type="datetime1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E1C23842-2C83-4604-A016-0D9482224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51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7315200" y="0"/>
            <a:ext cx="18288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57400"/>
            <a:ext cx="7620000" cy="416719"/>
          </a:xfrm>
        </p:spPr>
        <p:txBody>
          <a:bodyPr anchor="t">
            <a:normAutofit/>
          </a:bodyPr>
          <a:lstStyle>
            <a:lvl1pPr>
              <a:defRPr sz="2400" cap="all">
                <a:solidFill>
                  <a:srgbClr val="887F6E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886200" y="4286250"/>
            <a:ext cx="5029200" cy="742950"/>
          </a:xfrm>
        </p:spPr>
        <p:txBody>
          <a:bodyPr/>
          <a:lstStyle>
            <a:lvl1pPr algn="r">
              <a:defRPr sz="16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Subtitle 6"/>
          <p:cNvSpPr>
            <a:spLocks noGrp="1"/>
          </p:cNvSpPr>
          <p:nvPr>
            <p:ph type="subTitle" idx="1"/>
          </p:nvPr>
        </p:nvSpPr>
        <p:spPr>
          <a:xfrm>
            <a:off x="1295400" y="2474119"/>
            <a:ext cx="7620000" cy="342900"/>
          </a:xfrm>
        </p:spPr>
        <p:txBody>
          <a:bodyPr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6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7200" y="1314900"/>
            <a:ext cx="8229600" cy="33075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D2DC7-9628-4B08-97A5-3342205ED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0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415CE-A5DC-4126-AE7D-BC6481BD7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7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1"/>
            <a:ext cx="8229600" cy="3280172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6667-78CC-4B4C-A80D-589A21ED1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0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314449"/>
            <a:ext cx="8229600" cy="26289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857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1435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C3F8B-72C2-4B6E-89B9-ACD001F43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B407-4E18-48E3-B314-4E498BBCB672}" type="datetimeFigureOut">
              <a:rPr lang="fr-FR" smtClean="0"/>
              <a:t>14/10/2015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D3CB3-4456-4018-941C-8DFD45A9DB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87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14451"/>
            <a:ext cx="8229600" cy="3280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53340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87F6E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GB"/>
              <a:t>Footer - add copy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87F6E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74178D3-6AF6-4C8F-A925-341F26DF9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0" r:id="rId2"/>
    <p:sldLayoutId id="2147483781" r:id="rId3"/>
    <p:sldLayoutId id="2147483782" r:id="rId4"/>
    <p:sldLayoutId id="2147483783" r:id="rId5"/>
    <p:sldLayoutId id="2147483785" r:id="rId6"/>
  </p:sldLayoutIdLst>
  <p:hf hdr="0" ftr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2200" b="1" kern="1200">
          <a:solidFill>
            <a:srgbClr val="FFFFFF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FFFF"/>
          </a:solidFill>
          <a:latin typeface="Arial" pitchFamily="-65" charset="0"/>
          <a:ea typeface="ＭＳ Ｐゴシック" pitchFamily="-65" charset="-128"/>
          <a:cs typeface="ＭＳ Ｐゴシック" pitchFamily="-106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2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1pPr>
      <a:lvl2pPr marL="360363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360363" algn="l"/>
        </a:tabLst>
        <a:defRPr sz="2000"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2pPr>
      <a:lvl3pPr marL="719138" indent="-358775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3pPr>
      <a:lvl4pPr marL="1079500" indent="-3603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tabLst>
          <a:tab pos="1079500" algn="l"/>
        </a:tabLst>
        <a:defRPr kern="1200">
          <a:solidFill>
            <a:srgbClr val="000000"/>
          </a:solidFill>
          <a:latin typeface="Arial"/>
          <a:ea typeface="ＭＳ Ｐゴシック" pitchFamily="-65" charset="-128"/>
          <a:cs typeface="ＭＳ Ｐゴシック" pitchFamily="-106" charset="-128"/>
        </a:defRPr>
      </a:lvl4pPr>
      <a:lvl5pPr marL="1528763" indent="-449263" algn="l" defTabSz="457200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pitchFamily="-65" charset="-128"/>
          <a:cs typeface="ＭＳ Ｐゴシック" pitchFamily="-106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pt.org/ec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>
          <a:xfrm>
            <a:off x="1295400" y="3037284"/>
            <a:ext cx="7620000" cy="342900"/>
          </a:xfrm>
        </p:spPr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Jaime Afonso</a:t>
            </a:r>
          </a:p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ECC Vice-Chairman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The 5th TD-LTETechnology </a:t>
            </a:r>
            <a:r>
              <a:rPr lang="da-DK" dirty="0">
                <a:latin typeface="Arial" charset="0"/>
                <a:ea typeface="ＭＳ Ｐゴシック" pitchFamily="34" charset="-128"/>
              </a:rPr>
              <a:t>and Spectrum Workshop</a:t>
            </a:r>
            <a:endParaRPr lang="en-US" dirty="0" smtClean="0"/>
          </a:p>
          <a:p>
            <a:r>
              <a:rPr lang="en-US" dirty="0" smtClean="0"/>
              <a:t>Budapest</a:t>
            </a:r>
            <a:r>
              <a:rPr lang="en-US" dirty="0"/>
              <a:t>, </a:t>
            </a:r>
            <a:r>
              <a:rPr lang="en-US" dirty="0" smtClean="0"/>
              <a:t>October 12th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cap="none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TDD </a:t>
            </a:r>
            <a:r>
              <a:rPr lang="en-US" i="1" cap="none" dirty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Development in Europe and </a:t>
            </a:r>
            <a:br>
              <a:rPr lang="en-US" i="1" cap="none" dirty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</a:br>
            <a:r>
              <a:rPr lang="en-US" i="1" cap="none" dirty="0">
                <a:solidFill>
                  <a:schemeClr val="tx1"/>
                </a:solidFill>
                <a:latin typeface="Arial" charset="0"/>
                <a:ea typeface="ＭＳ Ｐゴシック" pitchFamily="34" charset="-128"/>
              </a:rPr>
              <a:t>Future Planning of 3.5GHz Spectrum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Setting the scene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1</a:t>
            </a:fld>
            <a:endParaRPr lang="en-US" dirty="0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5509" y="1200150"/>
            <a:ext cx="8424936" cy="33836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GB" sz="1400" b="1" dirty="0" smtClean="0"/>
          </a:p>
          <a:p>
            <a:pPr lvl="1"/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55600" lvl="1" indent="-35560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More than 1200 MHz available </a:t>
            </a:r>
            <a:r>
              <a:rPr lang="en-GB" sz="2200" b="1" dirty="0">
                <a:solidFill>
                  <a:srgbClr val="002060"/>
                </a:solidFill>
                <a:cs typeface="Arial" pitchFamily="34" charset="0"/>
              </a:rPr>
              <a:t>spectrum in Europe for wireless </a:t>
            </a: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broadband: large contribution of </a:t>
            </a:r>
            <a:r>
              <a:rPr lang="en-GB" sz="2200" b="1" dirty="0">
                <a:solidFill>
                  <a:srgbClr val="002060"/>
                </a:solidFill>
                <a:cs typeface="Arial" pitchFamily="34" charset="0"/>
              </a:rPr>
              <a:t>3.5 GHz </a:t>
            </a: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band</a:t>
            </a:r>
          </a:p>
          <a:p>
            <a:pPr marL="355600" lvl="1" indent="-35560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Responding to data traffic growth </a:t>
            </a:r>
          </a:p>
          <a:p>
            <a:pPr marL="355600" lvl="1" indent="-35560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Key characteristic of the 3.5 GHz band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Large channel bandwidth </a:t>
            </a:r>
            <a:endParaRPr lang="en-GB" sz="2200" dirty="0"/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Deployment of dense and high </a:t>
            </a:r>
            <a:r>
              <a:rPr lang="en-GB" sz="2200" dirty="0"/>
              <a:t>date </a:t>
            </a:r>
            <a:r>
              <a:rPr lang="en-GB" sz="2200" dirty="0" smtClean="0"/>
              <a:t>rate networks</a:t>
            </a:r>
            <a:endParaRPr lang="en-GB" sz="2200" dirty="0"/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Mobile/fixed networks</a:t>
            </a:r>
          </a:p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Service and technology neutrality</a:t>
            </a:r>
            <a:endParaRPr lang="en-GB" sz="2200" b="1" dirty="0">
              <a:solidFill>
                <a:srgbClr val="002060"/>
              </a:solidFill>
              <a:cs typeface="Arial" pitchFamily="34" charset="0"/>
            </a:endParaRPr>
          </a:p>
          <a:p>
            <a:pPr marL="34925" lvl="1" indent="0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None/>
              <a:tabLst>
                <a:tab pos="720725" algn="l"/>
              </a:tabLst>
              <a:defRPr/>
            </a:pPr>
            <a:endParaRPr lang="en-GB" sz="2200" dirty="0" smtClean="0"/>
          </a:p>
          <a:p>
            <a:pPr marL="34925" lvl="1" indent="0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None/>
              <a:tabLst>
                <a:tab pos="720725" algn="l"/>
              </a:tabLst>
              <a:defRPr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9701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Harmonisation at CEPT level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2</a:t>
            </a:fld>
            <a:endParaRPr lang="en-US" dirty="0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5509" y="1200150"/>
            <a:ext cx="8424936" cy="33836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GB" sz="1400" b="1" dirty="0" smtClean="0"/>
          </a:p>
          <a:p>
            <a:pPr lvl="1"/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55600" lvl="1" indent="-35560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US" sz="2200" b="1" dirty="0" smtClean="0">
                <a:solidFill>
                  <a:srgbClr val="002060"/>
                </a:solidFill>
                <a:cs typeface="Arial" pitchFamily="34" charset="0"/>
              </a:rPr>
              <a:t>Interaction with stakeholders is key</a:t>
            </a:r>
          </a:p>
          <a:p>
            <a:pPr marL="355600" lvl="1" indent="-355600">
              <a:spcBef>
                <a:spcPct val="0"/>
              </a:spcBef>
              <a:spcAft>
                <a:spcPts val="600"/>
              </a:spcAft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US" sz="2200" b="1" dirty="0" smtClean="0">
                <a:solidFill>
                  <a:srgbClr val="002060"/>
                </a:solidFill>
                <a:cs typeface="Arial" pitchFamily="34" charset="0"/>
              </a:rPr>
              <a:t>The 3.5 GHz band in CEPT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US" sz="2200" dirty="0" smtClean="0"/>
              <a:t>Initial discussion: more than 10 years ago! </a:t>
            </a:r>
          </a:p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endParaRPr lang="en-US" sz="22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US" sz="2200" b="1" dirty="0" smtClean="0">
                <a:solidFill>
                  <a:srgbClr val="002060"/>
                </a:solidFill>
                <a:cs typeface="Arial" pitchFamily="34" charset="0"/>
              </a:rPr>
              <a:t>Evolving requirements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FWA/BWA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Flexible use (e.g. backhaul)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Block Edge Mask (BEM)</a:t>
            </a:r>
            <a:endParaRPr lang="en-GB" sz="2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2033" y="1370090"/>
            <a:ext cx="2532455" cy="223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177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US" sz="2200" b="1" dirty="0" smtClean="0">
                <a:solidFill>
                  <a:srgbClr val="002060"/>
                </a:solidFill>
                <a:cs typeface="Arial" pitchFamily="34" charset="0"/>
              </a:rPr>
              <a:t>Sharing and compatibility studies</a:t>
            </a:r>
            <a:endParaRPr lang="en-GB" sz="2200" dirty="0"/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Other users needs (e.g. FSS downlink, fixed service)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Different situation of 3.4 – 3.6 GHz vs 3.6 – 3.8 GHz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TDD vs FDD</a:t>
            </a:r>
            <a:endParaRPr lang="en-GB" sz="2200" dirty="0"/>
          </a:p>
          <a:p>
            <a:pPr marL="355600" lvl="1" indent="-35560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US" sz="2200" b="1" dirty="0" smtClean="0">
                <a:solidFill>
                  <a:srgbClr val="002060"/>
                </a:solidFill>
                <a:cs typeface="Arial" pitchFamily="34" charset="0"/>
              </a:rPr>
              <a:t>Band plans (ECC Decision (11)06)</a:t>
            </a:r>
          </a:p>
          <a:p>
            <a:pPr marL="355600" lvl="1" indent="-35560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endParaRPr lang="en-US" sz="2200" b="1" dirty="0">
              <a:solidFill>
                <a:srgbClr val="002060"/>
              </a:solidFill>
              <a:cs typeface="Arial" pitchFamily="34" charset="0"/>
            </a:endParaRPr>
          </a:p>
          <a:p>
            <a:pPr marL="0" lvl="1" indent="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None/>
              <a:tabLst>
                <a:tab pos="720725" algn="l"/>
              </a:tabLst>
            </a:pPr>
            <a:endParaRPr lang="en-US" sz="22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lvl="1" indent="0">
              <a:spcBef>
                <a:spcPct val="0"/>
              </a:spcBef>
              <a:spcAft>
                <a:spcPts val="1800"/>
              </a:spcAft>
              <a:buClr>
                <a:srgbClr val="FEB80A"/>
              </a:buClr>
              <a:buNone/>
              <a:tabLst>
                <a:tab pos="720725" algn="l"/>
              </a:tabLst>
            </a:pPr>
            <a:endParaRPr lang="en-US" sz="2200" b="1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The 3.5 GHz band plans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3</a:t>
            </a:fld>
            <a:endParaRPr lang="en-US" dirty="0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5509" y="1200150"/>
            <a:ext cx="8424936" cy="33836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GB" sz="1400" b="1" dirty="0" smtClean="0"/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9476" y="4211984"/>
            <a:ext cx="6884048" cy="79591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9476" y="3291830"/>
            <a:ext cx="6884048" cy="79743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12" name="Rectangle 11"/>
          <p:cNvSpPr/>
          <p:nvPr/>
        </p:nvSpPr>
        <p:spPr>
          <a:xfrm>
            <a:off x="4281922" y="4145131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TDD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3531379" y="3210530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TDD </a:t>
            </a:r>
            <a:r>
              <a:rPr lang="en-US" b="1" dirty="0" smtClean="0">
                <a:solidFill>
                  <a:srgbClr val="00B050"/>
                </a:solidFill>
              </a:rPr>
              <a:t>(preferred)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Implementation of the 3.5 GHz band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4</a:t>
            </a:fld>
            <a:endParaRPr lang="en-US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5509" y="1200150"/>
            <a:ext cx="8424936" cy="33836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GB" sz="1400" b="1" dirty="0" smtClean="0"/>
          </a:p>
          <a:p>
            <a:pPr lvl="1"/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314900"/>
            <a:ext cx="8363272" cy="3307500"/>
          </a:xfrm>
        </p:spPr>
        <p:txBody>
          <a:bodyPr/>
          <a:lstStyle/>
          <a:p>
            <a:pPr marL="355600" lvl="1" indent="-355600">
              <a:spcBef>
                <a:spcPct val="0"/>
              </a:spcBef>
              <a:spcAft>
                <a:spcPts val="0"/>
              </a:spcAft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US" sz="2200" b="1" dirty="0" smtClean="0">
                <a:solidFill>
                  <a:srgbClr val="002060"/>
                </a:solidFill>
                <a:cs typeface="Arial" pitchFamily="34" charset="0"/>
              </a:rPr>
              <a:t>The </a:t>
            </a:r>
            <a:r>
              <a:rPr lang="en-US" sz="2200" b="1" dirty="0">
                <a:solidFill>
                  <a:srgbClr val="002060"/>
                </a:solidFill>
                <a:cs typeface="Arial" pitchFamily="34" charset="0"/>
              </a:rPr>
              <a:t>(least restrictive) Technical C</a:t>
            </a:r>
            <a:r>
              <a:rPr lang="en-US" sz="2200" b="1" dirty="0" smtClean="0">
                <a:solidFill>
                  <a:srgbClr val="002060"/>
                </a:solidFill>
                <a:cs typeface="Arial" pitchFamily="34" charset="0"/>
              </a:rPr>
              <a:t>onditions</a:t>
            </a:r>
            <a:endParaRPr lang="en-GB" sz="22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2200" dirty="0" smtClean="0"/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endParaRPr lang="en-GB" sz="2200" dirty="0"/>
          </a:p>
          <a:p>
            <a:pPr marL="34925" lvl="1" indent="0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None/>
              <a:tabLst>
                <a:tab pos="720725" algn="l"/>
              </a:tabLst>
              <a:defRPr/>
            </a:pPr>
            <a:endParaRPr lang="en-GB" sz="2200" dirty="0" smtClean="0"/>
          </a:p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Suitable for IMT </a:t>
            </a:r>
          </a:p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Synchronisation: ECC Report 216</a:t>
            </a:r>
          </a:p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Is it possible to improve the 3.6-3.8 GHz situation ?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Consideration of other </a:t>
            </a:r>
            <a:r>
              <a:rPr lang="en-GB" sz="2200" dirty="0"/>
              <a:t>existing and planned usage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/>
              <a:t>Best</a:t>
            </a:r>
            <a:r>
              <a:rPr lang="en-US" sz="2200" dirty="0"/>
              <a:t> practices national sharing framework and LSA</a:t>
            </a:r>
            <a:endParaRPr lang="en-GB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8194" y="1714500"/>
            <a:ext cx="2902242" cy="121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0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ea typeface="ＭＳ Ｐゴシック" pitchFamily="34" charset="-128"/>
              </a:rPr>
              <a:t>The future of the 3.5 GHz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6DA468A-D4DC-4518-AB6C-698A90F8F12D}" type="slidenum">
              <a:rPr lang="en-US">
                <a:solidFill>
                  <a:srgbClr val="887F6E"/>
                </a:solidFill>
              </a:rPr>
              <a:pPr eaLnBrk="1" hangingPunct="1"/>
              <a:t>5</a:t>
            </a:fld>
            <a:endParaRPr lang="en-US">
              <a:solidFill>
                <a:srgbClr val="887F6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5509" y="1200150"/>
            <a:ext cx="8424936" cy="33836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2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endParaRPr lang="en-GB" sz="1400" b="1" dirty="0" smtClean="0"/>
          </a:p>
          <a:p>
            <a:pPr lvl="1"/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314900"/>
            <a:ext cx="8363272" cy="3307500"/>
          </a:xfrm>
        </p:spPr>
        <p:txBody>
          <a:bodyPr/>
          <a:lstStyle/>
          <a:p>
            <a:pPr marL="355600" lvl="1" indent="-355600">
              <a:spcBef>
                <a:spcPct val="0"/>
              </a:spcBef>
              <a:spcAft>
                <a:spcPts val="0"/>
              </a:spcAft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Challenges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Legacy issues</a:t>
            </a:r>
            <a:endParaRPr lang="en-GB" sz="2200" dirty="0"/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Market demand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EU (worldwide?) harmonisation measures</a:t>
            </a:r>
          </a:p>
          <a:p>
            <a:pPr marL="0" lvl="1" indent="0">
              <a:spcBef>
                <a:spcPct val="0"/>
              </a:spcBef>
              <a:buClr>
                <a:srgbClr val="FEB80A"/>
              </a:buClr>
              <a:buNone/>
              <a:tabLst>
                <a:tab pos="720725" algn="l"/>
              </a:tabLst>
            </a:pPr>
            <a:endParaRPr lang="en-GB" sz="22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355600" lvl="1" indent="-355600">
              <a:spcBef>
                <a:spcPct val="0"/>
              </a:spcBef>
              <a:buClr>
                <a:srgbClr val="FEB80A"/>
              </a:buClr>
              <a:buBlip>
                <a:blip r:embed="rId2"/>
              </a:buBlip>
              <a:tabLst>
                <a:tab pos="720725" algn="l"/>
              </a:tabLst>
            </a:pPr>
            <a:r>
              <a:rPr lang="en-GB" sz="2200" b="1" dirty="0" smtClean="0">
                <a:solidFill>
                  <a:srgbClr val="002060"/>
                </a:solidFill>
                <a:cs typeface="Arial" pitchFamily="34" charset="0"/>
              </a:rPr>
              <a:t>Expectations of the 3.5 GHz band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Have </a:t>
            </a:r>
            <a:r>
              <a:rPr lang="en-GB" sz="2200" dirty="0"/>
              <a:t>not </a:t>
            </a:r>
            <a:r>
              <a:rPr lang="en-GB" sz="2200" dirty="0" smtClean="0"/>
              <a:t>materialized (</a:t>
            </a:r>
            <a:r>
              <a:rPr lang="en-GB" sz="2200" dirty="0"/>
              <a:t>yet?)</a:t>
            </a:r>
          </a:p>
          <a:p>
            <a:pPr marL="211138" lvl="1" indent="-176213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Blip>
                <a:blip r:embed="rId3"/>
              </a:buBlip>
              <a:tabLst>
                <a:tab pos="720725" algn="l"/>
              </a:tabLst>
              <a:defRPr/>
            </a:pPr>
            <a:r>
              <a:rPr lang="en-GB" sz="2200" dirty="0" smtClean="0"/>
              <a:t>How/when to encompass </a:t>
            </a:r>
            <a:r>
              <a:rPr lang="en-GB" sz="2200" dirty="0"/>
              <a:t>5G?</a:t>
            </a:r>
          </a:p>
          <a:p>
            <a:pPr marL="34925" lvl="1" indent="0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None/>
              <a:tabLst>
                <a:tab pos="720725" algn="l"/>
              </a:tabLst>
              <a:defRPr/>
            </a:pP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37051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/>
            <a:endParaRPr lang="en-GB" dirty="0">
              <a:latin typeface="Arial" charset="0"/>
              <a:ea typeface="ＭＳ Ｐゴシック" pitchFamily="34" charset="-128"/>
            </a:endParaRPr>
          </a:p>
          <a:p>
            <a:pPr marL="0" indent="0"/>
            <a:endParaRPr lang="da-DK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76" name="Subtitle 4"/>
          <p:cNvSpPr>
            <a:spLocks noGrp="1"/>
          </p:cNvSpPr>
          <p:nvPr>
            <p:ph type="subTitle" idx="1"/>
          </p:nvPr>
        </p:nvSpPr>
        <p:spPr>
          <a:xfrm>
            <a:off x="1295400" y="1923678"/>
            <a:ext cx="7620000" cy="1393775"/>
          </a:xfrm>
        </p:spPr>
        <p:txBody>
          <a:bodyPr/>
          <a:lstStyle/>
          <a:p>
            <a:pPr algn="ctr" eaLnBrk="1" hangingPunct="1"/>
            <a:r>
              <a:rPr lang="en-GB" altLang="da-DK" sz="2000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More </a:t>
            </a:r>
            <a:r>
              <a:rPr lang="en-GB" altLang="da-DK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information at</a:t>
            </a:r>
          </a:p>
          <a:p>
            <a:pPr algn="ctr" eaLnBrk="1" hangingPunct="1"/>
            <a:r>
              <a:rPr lang="en-GB" altLang="da-DK" sz="2000" dirty="0"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www.cept.org/ecc</a:t>
            </a:r>
            <a:endParaRPr lang="en-GB" altLang="da-DK" sz="2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/>
            <a:endParaRPr lang="en-GB" altLang="da-DK" sz="2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/>
            <a:r>
              <a:rPr lang="en-GB" altLang="da-DK" sz="3200" b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Thank you!</a:t>
            </a:r>
            <a:endParaRPr lang="da-DK" sz="3200" i="1" dirty="0" smtClean="0">
              <a:solidFill>
                <a:srgbClr val="FF0000"/>
              </a:solidFill>
              <a:latin typeface="Arial" charset="0"/>
              <a:ea typeface="ＭＳ Ｐゴシック" pitchFamily="34" charset="-128"/>
            </a:endParaRPr>
          </a:p>
          <a:p>
            <a:endParaRPr lang="da-DK" sz="3200" dirty="0">
              <a:solidFill>
                <a:srgbClr val="FF0000"/>
              </a:solidFill>
              <a:latin typeface="Arial" charset="0"/>
              <a:ea typeface="ＭＳ Ｐゴシック" pitchFamily="34" charset="-128"/>
            </a:endParaRPr>
          </a:p>
          <a:p>
            <a:endParaRPr lang="da-DK" sz="3200" dirty="0" smtClean="0">
              <a:solidFill>
                <a:srgbClr val="FF0000"/>
              </a:solidFill>
              <a:latin typeface="Arial" charset="0"/>
              <a:ea typeface="ＭＳ Ｐゴシック" pitchFamily="34" charset="-128"/>
            </a:endParaRPr>
          </a:p>
          <a:p>
            <a:endParaRPr lang="da-DK" sz="3200" dirty="0" smtClean="0">
              <a:solidFill>
                <a:srgbClr val="FF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 bwMode="auto">
          <a:xfrm>
            <a:off x="4038600" y="4438650"/>
            <a:ext cx="5029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16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mtClean="0">
                <a:latin typeface="Arial" charset="0"/>
                <a:ea typeface="ＭＳ Ｐゴシック" pitchFamily="34" charset="-128"/>
              </a:rPr>
              <a:t>The 5th TD-LTETechnology and Spectrum Workshop</a:t>
            </a:r>
            <a:endParaRPr lang="en-US" smtClean="0"/>
          </a:p>
          <a:p>
            <a:r>
              <a:rPr lang="en-US" smtClean="0"/>
              <a:t>Budapest, October 12th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CCCC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E2E2E2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31415</TotalTime>
  <Words>259</Words>
  <Application>Microsoft Office PowerPoint</Application>
  <PresentationFormat>On-screen Show (16:9)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TDD Development in Europe and  Future Planning of 3.5GHz Spectrum</vt:lpstr>
      <vt:lpstr>Setting the scene</vt:lpstr>
      <vt:lpstr>Harmonisation at CEPT level</vt:lpstr>
      <vt:lpstr>The 3.5 GHz band plans</vt:lpstr>
      <vt:lpstr>Implementation of the 3.5 GHz band</vt:lpstr>
      <vt:lpstr>The future of the 3.5 GHz</vt:lpstr>
      <vt:lpstr>PowerPoint Presentation</vt:lpstr>
    </vt:vector>
  </TitlesOfParts>
  <Company>wonderlandWPA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 Smith</dc:creator>
  <cp:lastModifiedBy>Author</cp:lastModifiedBy>
  <cp:revision>226</cp:revision>
  <dcterms:created xsi:type="dcterms:W3CDTF">2011-06-23T11:16:25Z</dcterms:created>
  <dcterms:modified xsi:type="dcterms:W3CDTF">2015-10-14T07:48:57Z</dcterms:modified>
</cp:coreProperties>
</file>